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UaoK43+Gj/a9OLqG2QUM+pf8Y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0c1702b2e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0c1702b2e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f0c1702b2e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0c1702b2e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0c1702b2e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f0c1702b2e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c1702b2e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c1702b2e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f0c1702b2e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c1702b2e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c1702b2e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f0c1702b2e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0c1702b2e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0c1702b2e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f0c1702b2e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c1702b2e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c1702b2e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0c1702b2e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c1702b2e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0c1702b2e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f0c1702b2e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0c1702b2e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0c1702b2e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f0c1702b2e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c1702b2e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c1702b2e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f0c1702b2e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0c1702b2e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0c1702b2e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f0c1702b2e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0c1702b2e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0c1702b2e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f0c1702b2e_0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0c1702b2e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0c1702b2e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f0c1702b2e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0c1702b2e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0c1702b2e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f0c1702b2e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0c1702b2e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0c1702b2e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f0c1702b2e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c1702b2e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0c1702b2e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0c1702b2e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c1702b2e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0c1702b2e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0c1702b2e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c1702b2e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c1702b2e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f0c1702b2e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0c1702b2e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0c1702b2e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f0c1702b2e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0c1702b2e_0_10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f0c1702b2e_0_10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f0c1702b2e_0_1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0c1702b2e_0_137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f0c1702b2e_0_137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f0c1702b2e_0_1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0c1702b2e_0_1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Slide de Títul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f0c1702b2e_0_10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f0c1702b2e_0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f0c1702b2e_0_10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f0c1702b2e_0_10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f0c1702b2e_0_10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0c1702b2e_0_1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f0c1702b2e_0_11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f0c1702b2e_0_11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f0c1702b2e_0_1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f0c1702b2e_0_1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f0c1702b2e_0_1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0c1702b2e_0_12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f0c1702b2e_0_12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f0c1702b2e_0_1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0c1702b2e_0_12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f0c1702b2e_0_1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0c1702b2e_0_12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f0c1702b2e_0_12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f0c1702b2e_0_12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f0c1702b2e_0_12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f0c1702b2e_0_1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0c1702b2e_0_13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f0c1702b2e_0_1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0c1702b2e_0_9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f0c1702b2e_0_9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f0c1702b2e_0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hyperlink" Target="https://pixabay.com/pt/users/szjeno09190-702158/?utm_source=link-attribution&amp;utm_medium=referral&amp;utm_campaign=image&amp;utm_content=796381" TargetMode="External"/><Relationship Id="rId6" Type="http://schemas.openxmlformats.org/officeDocument/2006/relationships/hyperlink" Target="https://pixabay.com/pt/?utm_source=link-attribution&amp;utm_medium=referral&amp;utm_campaign=image&amp;utm_content=79638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hyperlink" Target="https://pixabay.com/pt/users/suju-foto-165106/?utm_source=link-attribution&amp;utm_medium=referral&amp;utm_campaign=image&amp;utm_content=3792914" TargetMode="External"/><Relationship Id="rId6" Type="http://schemas.openxmlformats.org/officeDocument/2006/relationships/hyperlink" Target="https://pixabay.com/pt/?utm_source=link-attribution&amp;utm_medium=referral&amp;utm_campaign=image&amp;utm_content=379291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hyperlink" Target="https://doi.org/10.1590/1983-084X/12_178" TargetMode="External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hyperlink" Target="https://avasus.ufrn.br/local/avasplugin/cursos/curso.php?id=153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hyperlink" Target="https://pixabay.com/pt/users/pollydot-160618/?utm_source=link-attribution&amp;utm_medium=referral&amp;utm_campaign=image&amp;utm_content=277948" TargetMode="External"/><Relationship Id="rId6" Type="http://schemas.openxmlformats.org/officeDocument/2006/relationships/hyperlink" Target="https://pixabay.com/pt/?utm_source=link-attribution&amp;utm_medium=referral&amp;utm_campaign=image&amp;utm_content=2779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0c1702b2e_0_191"/>
          <p:cNvSpPr/>
          <p:nvPr/>
        </p:nvSpPr>
        <p:spPr>
          <a:xfrm>
            <a:off x="647125" y="2382175"/>
            <a:ext cx="53727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entanto, em relação ao uso das plantas medicinais e fitoterápicos, incluímos outro recurso: a utilização da droga vegetal em forma de infusão ou decocção,  que  pode ser aplicada para a limpeza das feridas.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extrato aquoso deve ser aplicado banhando-se as lesões, ou através de gazes  esterilizadas embebidas no extrato aquoso para realizar a limpeza em substituição ao soro fisiológico. 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gf0c1702b2e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7824" y="2558357"/>
            <a:ext cx="4855973" cy="3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f0c1702b2e_0_191"/>
          <p:cNvSpPr txBox="1"/>
          <p:nvPr/>
        </p:nvSpPr>
        <p:spPr>
          <a:xfrm>
            <a:off x="6557824" y="5795682"/>
            <a:ext cx="485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camomila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de zerin117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gf0c1702b2e_0_191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0c1702b2e_0_195"/>
          <p:cNvSpPr/>
          <p:nvPr/>
        </p:nvSpPr>
        <p:spPr>
          <a:xfrm>
            <a:off x="669800" y="1889251"/>
            <a:ext cx="10388700" cy="1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Citamos os exemplos de plantas medicinais como as flores de </a:t>
            </a:r>
            <a:r>
              <a:rPr i="1"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Matricaria recutita 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L. (Camomila) ,  </a:t>
            </a:r>
            <a:r>
              <a:rPr i="1"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Calendula officinale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 (Calêndula) e as folhas de </a:t>
            </a:r>
            <a:r>
              <a:rPr i="1"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Symphytum officinalis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(Confrei) , a serem utilizadas para limpeza das feridas a partir de extrato aquoso. Essas plantas possuem ação farmacológica com atividade antiinflamatória, cicatrizante e reepitelizante.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f0c1702b2e_0_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988" y="3632314"/>
            <a:ext cx="3262037" cy="217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f0c1702b2e_0_195"/>
          <p:cNvSpPr txBox="1"/>
          <p:nvPr/>
        </p:nvSpPr>
        <p:spPr>
          <a:xfrm>
            <a:off x="770987" y="5815688"/>
            <a:ext cx="32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camomila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de Ben Kerckx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gf0c1702b2e_0_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950" y="3634045"/>
            <a:ext cx="3262037" cy="217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f0c1702b2e_0_195"/>
          <p:cNvSpPr txBox="1"/>
          <p:nvPr/>
        </p:nvSpPr>
        <p:spPr>
          <a:xfrm>
            <a:off x="4473949" y="5826125"/>
            <a:ext cx="32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calêndula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de Manfred Richter por Pixabay</a:t>
            </a:r>
            <a:r>
              <a:rPr b="0" i="0" lang="pt-BR" sz="1200" u="none" cap="none" strike="noStrike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gf0c1702b2e_0_1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8975" y="3634044"/>
            <a:ext cx="2899589" cy="21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f0c1702b2e_0_195"/>
          <p:cNvSpPr txBox="1"/>
          <p:nvPr/>
        </p:nvSpPr>
        <p:spPr>
          <a:xfrm>
            <a:off x="8158972" y="5808728"/>
            <a:ext cx="289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confrei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de </a:t>
            </a: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Hans Braxmeier</a:t>
            </a: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Pixabay</a:t>
            </a:r>
            <a:r>
              <a:rPr b="0" i="0" lang="pt-BR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gf0c1702b2e_0_195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f0c1702b2e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6009" y="1296052"/>
            <a:ext cx="2014011" cy="51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f0c1702b2e_0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434" y="1296052"/>
            <a:ext cx="2014011" cy="51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f0c1702b2e_0_218"/>
          <p:cNvSpPr txBox="1"/>
          <p:nvPr/>
        </p:nvSpPr>
        <p:spPr>
          <a:xfrm>
            <a:off x="614150" y="2274858"/>
            <a:ext cx="4617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infuso e o decocto são chamados de formas farmacêuticas extemporâneas ou caseiras por serem uma preparação medicamentosa cuja utilização (prescrição, dispensação e/ou administração) envolve algum elemento de receita ou fórmula. (BRASIL, 2011).	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gf0c1702b2e_0_218"/>
          <p:cNvSpPr txBox="1"/>
          <p:nvPr/>
        </p:nvSpPr>
        <p:spPr>
          <a:xfrm>
            <a:off x="614151" y="1296052"/>
            <a:ext cx="44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f0c1702b2e_0_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7308" y="5341416"/>
            <a:ext cx="519111" cy="51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f0c1702b2e_0_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7309" y="5947942"/>
            <a:ext cx="519111" cy="51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f0c1702b2e_0_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6479" y="5341416"/>
            <a:ext cx="519111" cy="51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f0c1702b2e_0_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6480" y="5947942"/>
            <a:ext cx="519111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0c1702b2e_0_233"/>
          <p:cNvSpPr txBox="1"/>
          <p:nvPr/>
        </p:nvSpPr>
        <p:spPr>
          <a:xfrm>
            <a:off x="665823" y="1973517"/>
            <a:ext cx="7021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definição de um fitoterápico para o tratamento de feridas se dá após a avaliação da lesão e do usuário em sua integralidade, conforme descrito na Aula 3.3. sobre Avaliação de Feridas- Exsudato, Bordas e Perilesional – Unidade 3 Etapa 1.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escolha do fitoterápico deve estar de acordo com as suas atividades farmacológicas seguindo as suas indicações terapêuticas e as contraindicações, para aplicação tópica.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fitoterápico a ser utilizado na aplicação tópica em lesões/feridas são aqueles com apresentação farmacêutica semi-sólida em forma de pomada, creme ou gel, conforme descrição ao lado: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gf0c1702b2e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6575" y="2076100"/>
            <a:ext cx="3051325" cy="40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f0c1702b2e_0_233"/>
          <p:cNvSpPr txBox="1"/>
          <p:nvPr/>
        </p:nvSpPr>
        <p:spPr>
          <a:xfrm>
            <a:off x="8357899" y="6085082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Fonte: </a:t>
            </a: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Jenny Porter</a:t>
            </a: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Pixabay</a:t>
            </a:r>
            <a:r>
              <a:rPr b="0" i="0" lang="pt-BR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gf0c1702b2e_0_233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f0c1702b2e_0_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425" y="1642167"/>
            <a:ext cx="8555475" cy="519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f0c1702b2e_0_237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f0c1702b2e_0_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3899" y="5994918"/>
            <a:ext cx="519111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f0c1702b2e_0_241"/>
          <p:cNvGrpSpPr/>
          <p:nvPr/>
        </p:nvGrpSpPr>
        <p:grpSpPr>
          <a:xfrm>
            <a:off x="6375400" y="2814687"/>
            <a:ext cx="4962818" cy="3346977"/>
            <a:chOff x="6096000" y="2814687"/>
            <a:chExt cx="4962818" cy="3346977"/>
          </a:xfrm>
        </p:grpSpPr>
        <p:grpSp>
          <p:nvGrpSpPr>
            <p:cNvPr id="204" name="Google Shape;204;gf0c1702b2e_0_241"/>
            <p:cNvGrpSpPr/>
            <p:nvPr/>
          </p:nvGrpSpPr>
          <p:grpSpPr>
            <a:xfrm>
              <a:off x="6096000" y="2814687"/>
              <a:ext cx="4962818" cy="2445277"/>
              <a:chOff x="6720002" y="3716387"/>
              <a:chExt cx="4962818" cy="2445277"/>
            </a:xfrm>
          </p:grpSpPr>
          <p:pic>
            <p:nvPicPr>
              <p:cNvPr id="205" name="Google Shape;205;gf0c1702b2e_0_2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200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gf0c1702b2e_0_2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504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oogle Shape;207;gf0c1702b2e_0_241"/>
            <p:cNvGrpSpPr/>
            <p:nvPr/>
          </p:nvGrpSpPr>
          <p:grpSpPr>
            <a:xfrm>
              <a:off x="6096000" y="3716387"/>
              <a:ext cx="4962818" cy="2445277"/>
              <a:chOff x="6720002" y="3716387"/>
              <a:chExt cx="4962818" cy="2445277"/>
            </a:xfrm>
          </p:grpSpPr>
          <p:pic>
            <p:nvPicPr>
              <p:cNvPr id="208" name="Google Shape;208;gf0c1702b2e_0_2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200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gf0c1702b2e_0_2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504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0" name="Google Shape;210;gf0c1702b2e_0_241"/>
          <p:cNvSpPr txBox="1"/>
          <p:nvPr/>
        </p:nvSpPr>
        <p:spPr>
          <a:xfrm>
            <a:off x="6591299" y="3325336"/>
            <a:ext cx="441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 fitoterápicos são medicamentos 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 contêm exclusivamente matéria-prima vegetal, atualmente já distribuídos  na Rede de Atenção Primária – Unidades Básicas de Saúde de alguns municípios brasileiros, que desenvolveram 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programas em Fitoterapia.</a:t>
            </a:r>
            <a:endParaRPr b="1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gf0c1702b2e_0_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4757" y="2357415"/>
            <a:ext cx="927173" cy="927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f0c1702b2e_0_241"/>
          <p:cNvSpPr txBox="1"/>
          <p:nvPr/>
        </p:nvSpPr>
        <p:spPr>
          <a:xfrm>
            <a:off x="893550" y="3330602"/>
            <a:ext cx="502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Modo de Usar: Aplicar o fitoterápico na forma farmacêutica escolhida com espátula de plástico ou madeira sobre o leito da lesão, cobrir com  gaze umedecida com soro fisiológico à 0,9%  e ocluir a ferida, utilizando a segunda cobertura.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Periodicidade de troca: 2 vezes ao dia.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gf0c1702b2e_0_241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gf0c1702b2e_0_273"/>
          <p:cNvGrpSpPr/>
          <p:nvPr/>
        </p:nvGrpSpPr>
        <p:grpSpPr>
          <a:xfrm>
            <a:off x="2852903" y="4494938"/>
            <a:ext cx="8271392" cy="1703869"/>
            <a:chOff x="2852903" y="4494938"/>
            <a:chExt cx="8271392" cy="1703869"/>
          </a:xfrm>
        </p:grpSpPr>
        <p:grpSp>
          <p:nvGrpSpPr>
            <p:cNvPr id="220" name="Google Shape;220;gf0c1702b2e_0_273"/>
            <p:cNvGrpSpPr/>
            <p:nvPr/>
          </p:nvGrpSpPr>
          <p:grpSpPr>
            <a:xfrm>
              <a:off x="76662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21" name="Google Shape;221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3" name="Google Shape;223;gf0c1702b2e_0_273"/>
            <p:cNvGrpSpPr/>
            <p:nvPr/>
          </p:nvGrpSpPr>
          <p:grpSpPr>
            <a:xfrm>
              <a:off x="46563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24" name="Google Shape;224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gf0c1702b2e_0_273"/>
            <p:cNvGrpSpPr/>
            <p:nvPr/>
          </p:nvGrpSpPr>
          <p:grpSpPr>
            <a:xfrm>
              <a:off x="28529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27" name="Google Shape;227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gf0c1702b2e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9" name="Google Shape;229;gf0c1702b2e_0_273"/>
          <p:cNvSpPr txBox="1"/>
          <p:nvPr/>
        </p:nvSpPr>
        <p:spPr>
          <a:xfrm>
            <a:off x="1016700" y="1895121"/>
            <a:ext cx="10158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Fitoterapia como um método terapêutico faz parte das Práticas Integrativas e Complementares em Saúde. Ofertada, em grande parte, na Atenção Primária à Saúde, corrobora com um modelo de cuidado centrado na pessoa e não na doença, na abordagem familiar e comunitária, bem como em um modelo que considera e atua na complexidade biopsicossocial, em que as relações de cuidado, a partir de estratégias de acolhimento, vínculo terapêutico, autonomia e responsabilização no cuidado, funcionam como dispositivos eficazes para a promoção da saúde. (Amado e col., 2020).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gf0c1702b2e_0_273"/>
          <p:cNvSpPr txBox="1"/>
          <p:nvPr/>
        </p:nvSpPr>
        <p:spPr>
          <a:xfrm>
            <a:off x="597225" y="1288706"/>
            <a:ext cx="377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CONSIDERAÇÕES FINAIS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f0c1702b2e_0_273"/>
          <p:cNvSpPr txBox="1"/>
          <p:nvPr/>
        </p:nvSpPr>
        <p:spPr>
          <a:xfrm>
            <a:off x="3021040" y="5223330"/>
            <a:ext cx="72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5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tema, consulte o E-BOOK – Monografias de Plantas Medicinais com Potencialidades no Tratamento de Feridas. Etapa 2.</a:t>
            </a:r>
            <a:endParaRPr b="1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" name="Google Shape;232;gf0c1702b2e_0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4257" y="4074412"/>
            <a:ext cx="927173" cy="9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gf0c1702b2e_0_281"/>
          <p:cNvGrpSpPr/>
          <p:nvPr/>
        </p:nvGrpSpPr>
        <p:grpSpPr>
          <a:xfrm>
            <a:off x="2852903" y="4494938"/>
            <a:ext cx="8271392" cy="1703869"/>
            <a:chOff x="2852903" y="4494938"/>
            <a:chExt cx="8271392" cy="1703869"/>
          </a:xfrm>
        </p:grpSpPr>
        <p:grpSp>
          <p:nvGrpSpPr>
            <p:cNvPr id="239" name="Google Shape;239;gf0c1702b2e_0_281"/>
            <p:cNvGrpSpPr/>
            <p:nvPr/>
          </p:nvGrpSpPr>
          <p:grpSpPr>
            <a:xfrm>
              <a:off x="76662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40" name="Google Shape;240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2" name="Google Shape;242;gf0c1702b2e_0_281"/>
            <p:cNvGrpSpPr/>
            <p:nvPr/>
          </p:nvGrpSpPr>
          <p:grpSpPr>
            <a:xfrm>
              <a:off x="46563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43" name="Google Shape;243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gf0c1702b2e_0_281"/>
            <p:cNvGrpSpPr/>
            <p:nvPr/>
          </p:nvGrpSpPr>
          <p:grpSpPr>
            <a:xfrm>
              <a:off x="2852903" y="4494938"/>
              <a:ext cx="3458092" cy="1703869"/>
              <a:chOff x="6456346" y="5630580"/>
              <a:chExt cx="4962818" cy="2445277"/>
            </a:xfrm>
          </p:grpSpPr>
          <p:pic>
            <p:nvPicPr>
              <p:cNvPr id="246" name="Google Shape;246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63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gf0c1702b2e_0_2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746" y="5630580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8" name="Google Shape;248;gf0c1702b2e_0_281"/>
          <p:cNvSpPr txBox="1"/>
          <p:nvPr/>
        </p:nvSpPr>
        <p:spPr>
          <a:xfrm>
            <a:off x="1017801" y="1895121"/>
            <a:ext cx="10157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Essas ações são fundamentais para a assistência ao usuário com feridas agudas e crônicas por auxiliarem na adesão ao tratamento e às atividades educativas desenvolvidas com a família/cuidador. Propiciam ainda maior autonomia e aceitação do tratamento com plantas medicinais e fitoterápicos pelo usuário, permitindo, desse modo, aos profissionais de saúde envolvidos na Assistência Primária à Saúde, a busca de novos conhecimentos e a perspectiva de novos tratamentos, tornando disponíveis opções preventivas e terapêuticas trazendo benefícios aos usuários  portadores de lesões do Sistema Único de Saúde.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gf0c1702b2e_0_281"/>
          <p:cNvSpPr txBox="1"/>
          <p:nvPr/>
        </p:nvSpPr>
        <p:spPr>
          <a:xfrm>
            <a:off x="3035519" y="4940300"/>
            <a:ext cx="7023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Confira também a AULA 5.2 – Experiências de Programas 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 Plantas Medicinais e Fitoterápicos no Tratamento de Feridas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Sistema Único de Saúde. Etapa 2.</a:t>
            </a:r>
            <a:endParaRPr b="1"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gf0c1702b2e_0_281"/>
          <p:cNvSpPr txBox="1"/>
          <p:nvPr/>
        </p:nvSpPr>
        <p:spPr>
          <a:xfrm>
            <a:off x="597225" y="1288706"/>
            <a:ext cx="377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CONSIDERAÇÕES FINAIS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f0c1702b2e_0_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4257" y="4074412"/>
            <a:ext cx="927173" cy="9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f0c1702b2e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671" y="2708220"/>
            <a:ext cx="4341106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f0c1702b2e_0_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64" y="1495473"/>
            <a:ext cx="2633079" cy="94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f0c1702b2e_0_332"/>
          <p:cNvSpPr txBox="1"/>
          <p:nvPr/>
        </p:nvSpPr>
        <p:spPr>
          <a:xfrm>
            <a:off x="5932265" y="2146473"/>
            <a:ext cx="44556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Caro(a) cursista,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Fechamos esta unidade.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Aqui faremos diferente.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latin typeface="Helvetica Neue"/>
                <a:ea typeface="Helvetica Neue"/>
                <a:cs typeface="Helvetica Neue"/>
                <a:sym typeface="Helvetica Neue"/>
              </a:rPr>
              <a:t>Clique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para responder ao questionário dessa unidade!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Abraço e até a próxima!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gf0c1702b2e_0_3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7876" y="4256386"/>
            <a:ext cx="490763" cy="4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0c1702b2e_0_277"/>
          <p:cNvSpPr txBox="1"/>
          <p:nvPr/>
        </p:nvSpPr>
        <p:spPr>
          <a:xfrm>
            <a:off x="683700" y="1851245"/>
            <a:ext cx="108000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ALONSO, J.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Tratado de Fitofármacos e Nutracêuticos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E-book. Buenos Aires: Corpus Editora, 2015.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AMADO, D.M.; BARBOSA, F.E.S.; SANTOS, L.N.D.; MELO, L.T.A; ROCHA, P.R.S.; ALBA,R.D.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Práticas Integrativas e Complementares em Saúde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APS em Revista Vol.2, n.3, p.272-284/ Setembro/Dezembro, 2020. ISSN 2596-3317 – DOI 10.14295/aps.v2i3.150.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BOSQUEIRO CM, GUIMARÃES C, FERRAZ CRC, BAJAY HM, VENEGA MC, ROGANTE MM et al.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Tratamento de feridas.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2. ed., Hospital das clínicas/Unicamp. Campinas. Ed. 2002.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BRANCO-NETO MLC, RIBAS-FILHO JM, MALAFAIA O, OLIVEIRA-FILHO MA, CZECZKO NG, AOKI S, CUNHA R, FONSECA VR,TEIXEIRA HM, AGUIAr LRF.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Avaliação do extrato hidroalcoólico de Aroeira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(Schinus terebinthifolius Raddi) no processo de cicatrização de feridas em pele de ratos. Acta Cir Bras [periódico na Internet] 2006; Suppl 2:17-22. Disponível em: http://www.scielo.br/acb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BRASIL. Agência Nacional de Vigilância Sanitária.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Formulário de Fitoterápicos da Farmacopéia Brasileira/Anvisa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Brasília: Anvisa, 2011.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f0c1702b2e_0_277"/>
          <p:cNvSpPr txBox="1"/>
          <p:nvPr/>
        </p:nvSpPr>
        <p:spPr>
          <a:xfrm>
            <a:off x="632117" y="1336956"/>
            <a:ext cx="2554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REFERÊNCIAS  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/>
        </p:nvSpPr>
        <p:spPr>
          <a:xfrm>
            <a:off x="602442" y="1320760"/>
            <a:ext cx="67065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OBJETIVOS</a:t>
            </a:r>
            <a:endParaRPr b="1" i="0" sz="2000" u="none" cap="none" strike="noStrike">
              <a:solidFill>
                <a:srgbClr val="783F0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602450" y="1941600"/>
            <a:ext cx="60015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as principais orientações sobre a aplicação de plantas medicinais e fitoterápicos no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66592" y="3429010"/>
            <a:ext cx="67065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PRÉ-REQUISITO</a:t>
            </a:r>
            <a:endParaRPr b="1" i="0" sz="2000" u="none" cap="none" strike="noStrike">
              <a:solidFill>
                <a:srgbClr val="783F0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92675" y="3947400"/>
            <a:ext cx="5141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Antes de iniciar a matéria,  reveja o material das aulas da Etapa 1 – Unidade 3: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3.5. Limpeza e Desbridamento de Feridas;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3.6. Coberturas.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0c1702b2e_0_324"/>
          <p:cNvSpPr txBox="1"/>
          <p:nvPr/>
        </p:nvSpPr>
        <p:spPr>
          <a:xfrm>
            <a:off x="705777" y="1784724"/>
            <a:ext cx="10800000" cy="4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BRITO NMB.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Aspectos morfológicos e morfométricos da cicatrização de feridas cutâneas abertas em ratos tratados com óleo de copaíba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[Dissertação- Mestrado].São Paulo: Programa de Pós-graduação em Técnica Operatória e Cirurgia Experimental, Escola Paulista de Medicina, Universidade de São Paulo; 1996.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CARVALHO, JCT.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Formulário médico-farmacêutico de Fitoterapia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3ª ed. São Paulo: Pharmabooks, 2012.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DOMÍNGUEZ IR, GUTIÉRREZ OS, LÓPEZ OR, NARANJO MF.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 del Aloe Vera L. en las afecciones de la piel.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Rev Cubana Enferm.;2(3):1-4. 2006.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MARCHINI FB, MARTINS DMFS, TEVES DC, SIMÖES MJ.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Efeito do óleo de Rosa Mosqueta na cicatrizaçäo de feridas abertas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/Effect of Rosa rubiginosa oil on the healing of open wounds(letter). Rev Paul Med;106(6): 356. 1988.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MIRANDA LTGS.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da tintura de arnica em feridas cutâneas abertas em ratos.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[Dissertação-Mestrado].São Paulo: Programa de Pós-graduação em Técnica Operatória e Cirurgia Experimental, Escola Paulista deMedicina. Universidade Federal de São Paulo; 2001.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OLIVEIRA SHS, SOARES MJGO, ROCHA OS.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de cobertura com colágeno e aloe vera no tratamento de ferida isquêmica: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estudo de caso. Revista  Escola Enfermagem USP; 44(2):346-51. 2010.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f0c1702b2e_0_324"/>
          <p:cNvSpPr txBox="1"/>
          <p:nvPr/>
        </p:nvSpPr>
        <p:spPr>
          <a:xfrm>
            <a:off x="632117" y="1336956"/>
            <a:ext cx="2554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REFERÊNCIAS  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0c1702b2e_0_328"/>
          <p:cNvSpPr txBox="1"/>
          <p:nvPr/>
        </p:nvSpPr>
        <p:spPr>
          <a:xfrm>
            <a:off x="698923" y="1795567"/>
            <a:ext cx="108000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SANTOS JS, VIEIRA ABD, KAMADA I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 Rosa Mosqueta no tratamento de feridas abertas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uma revisão. Revista  Brasileira  Enfermagem. Brasília;  maio-jun; 62(3): 457-62. 2009.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SARTORI LR, FERREIRA MS, PERAZZO FF, MANDALHO LL, CARVALHO JCT.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Atividade antiinflamatória do granulado de Calendula officinalis L e Matricaria recutita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Rev Bras Farmacogn.13 Supl.1:17-9. 2003.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SEIXLACK, AC et al.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Fitoterapia Contemporânea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1a edição. Rio de Janeiro: Elsevier Brasil, 2009.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SCHNEIDER F, DANSKI MTR, VAYEGO AS.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da Calendula officinalis na prevenção e tratamento de radiodermatite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ensaio clínico randomizado duplo cego.  Revista  Escola  Enfermagem USP; 49(2): 221-228; 2015.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WAGNER, H.; WIESENAUER M.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Fitoterapia, Fitofármacos, Farmacologia e Aplicações Clínicas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2ª edição. São Paulo: Pharmabooks, 2006.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f0c1702b2e_0_328"/>
          <p:cNvSpPr txBox="1"/>
          <p:nvPr/>
        </p:nvSpPr>
        <p:spPr>
          <a:xfrm>
            <a:off x="632117" y="1336956"/>
            <a:ext cx="2554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REFERÊNCIAS  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8305802" y="720008"/>
            <a:ext cx="3186156" cy="11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José Carlos Tavares Carvalho</a:t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/>
        </p:nvSpPr>
        <p:spPr>
          <a:xfrm>
            <a:off x="573414" y="1320761"/>
            <a:ext cx="6706500" cy="479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BOAS VINDAS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602450" y="1941600"/>
            <a:ext cx="60015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Caros(as) participantes, bem-vindos(as)!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Nesta aula iremos apresentar algumas considerações e indicações sobre como utilizar as plantas medicinais e os fitoterápicos no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As plantas medicinais e os fitoterápicos podem ser utilizados também como forma complementar no tratamento de feridas e cada vez mais  a fitoterapia se impõe como um tratamento seguro e eficaz.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Ressaltamos que a opção pelo emprego de plantas medicinais e fitoterápicos no tratamento de feridas não implica, necessariamente, no abandono de outras práticas e tecnologias de cuidado.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0c1702b2e_0_153"/>
          <p:cNvSpPr txBox="1"/>
          <p:nvPr/>
        </p:nvSpPr>
        <p:spPr>
          <a:xfrm>
            <a:off x="573414" y="1320761"/>
            <a:ext cx="670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/>
          </a:p>
        </p:txBody>
      </p:sp>
      <p:sp>
        <p:nvSpPr>
          <p:cNvPr id="82" name="Google Shape;82;gf0c1702b2e_0_153"/>
          <p:cNvSpPr txBox="1"/>
          <p:nvPr/>
        </p:nvSpPr>
        <p:spPr>
          <a:xfrm>
            <a:off x="602450" y="1941600"/>
            <a:ext cx="3790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cicatrização de feridas é um processo multifásico, envolvendo as etapas de hemostasia, inflamação, proliferação e remodelação dos tecidos lesados. O processo de cicatrização de feridas pode ser ainda prejudicado por fatores como má-circulação no leito da ferida e infecção microbiana, má nutrição, temas esses apresentados em profundidade na Etapa 1 deste curso.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" name="Google Shape;83;gf0c1702b2e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150" y="2068024"/>
            <a:ext cx="6643070" cy="37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0c1702b2e_0_153"/>
          <p:cNvSpPr txBox="1"/>
          <p:nvPr/>
        </p:nvSpPr>
        <p:spPr>
          <a:xfrm>
            <a:off x="4816025" y="5801275"/>
            <a:ext cx="66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camomila</a:t>
            </a:r>
            <a:endParaRPr sz="1200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de </a:t>
            </a:r>
            <a:r>
              <a:rPr lang="pt-BR" sz="1200" u="sng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Jenő Szabó</a:t>
            </a: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pt-BR" sz="1200" u="sng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r>
              <a:rPr lang="pt-BR" sz="1200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f0c1702b2e_0_173"/>
          <p:cNvPicPr preferRelativeResize="0"/>
          <p:nvPr/>
        </p:nvPicPr>
        <p:blipFill rotWithShape="1">
          <a:blip r:embed="rId4">
            <a:alphaModFix/>
          </a:blip>
          <a:srcRect b="0" l="7568" r="8334" t="0"/>
          <a:stretch/>
        </p:blipFill>
        <p:spPr>
          <a:xfrm>
            <a:off x="4816150" y="2059300"/>
            <a:ext cx="6643075" cy="37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f0c1702b2e_0_173"/>
          <p:cNvSpPr txBox="1"/>
          <p:nvPr/>
        </p:nvSpPr>
        <p:spPr>
          <a:xfrm>
            <a:off x="573414" y="1320761"/>
            <a:ext cx="670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/>
          </a:p>
        </p:txBody>
      </p:sp>
      <p:sp>
        <p:nvSpPr>
          <p:cNvPr id="92" name="Google Shape;92;gf0c1702b2e_0_173"/>
          <p:cNvSpPr txBox="1"/>
          <p:nvPr/>
        </p:nvSpPr>
        <p:spPr>
          <a:xfrm>
            <a:off x="602450" y="1941600"/>
            <a:ext cx="3790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Embora a reparação tecidual seja um processo sistêmico, é necessário favorecer condições locais adequadas através de terapia tópica para viabilizar o processo fisiológico. Os princípios básicos se baseiam em limpeza, desbridamento, redução da dor e odor, bem como o tratamento da infecção ou redução da colonização de bactérias. Outro princípio importante da terapia tópica de feridas é a oclusão com as coberturas ou com os curativos.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gf0c1702b2e_0_173"/>
          <p:cNvSpPr txBox="1"/>
          <p:nvPr/>
        </p:nvSpPr>
        <p:spPr>
          <a:xfrm>
            <a:off x="4816300" y="5801275"/>
            <a:ext cx="678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girassol</a:t>
            </a:r>
            <a:endParaRPr sz="1200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 de </a:t>
            </a:r>
            <a:r>
              <a:rPr lang="pt-BR" sz="1200" u="sng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suju-foto</a:t>
            </a: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pt-BR" sz="1200" u="sng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r>
              <a:rPr lang="pt-BR" sz="1200">
                <a:solidFill>
                  <a:srgbClr val="191B2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gf0c1702b2e_0_161"/>
          <p:cNvGrpSpPr/>
          <p:nvPr/>
        </p:nvGrpSpPr>
        <p:grpSpPr>
          <a:xfrm>
            <a:off x="6720002" y="3716387"/>
            <a:ext cx="4962818" cy="2445277"/>
            <a:chOff x="6720002" y="3716387"/>
            <a:chExt cx="4962818" cy="2445277"/>
          </a:xfrm>
        </p:grpSpPr>
        <p:pic>
          <p:nvPicPr>
            <p:cNvPr id="100" name="Google Shape;100;gf0c1702b2e_0_1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20002" y="3716387"/>
              <a:ext cx="3032418" cy="244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gf0c1702b2e_0_1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0402" y="3716387"/>
              <a:ext cx="3032418" cy="2445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gf0c1702b2e_0_161"/>
          <p:cNvSpPr txBox="1"/>
          <p:nvPr/>
        </p:nvSpPr>
        <p:spPr>
          <a:xfrm>
            <a:off x="666553" y="1893612"/>
            <a:ext cx="1100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Atualmente muitos estudos têm sido desenvolvidos com  os fitoterápicos e as plantas medicinais para o tratamento de feridas agudas e crônicas.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Contamos com diversos recursos de espécies vegetais encontrados nos variados biomas em nosso país, disponíveis para auxiliar no processo de cicatrização como terapia tópica no tratamento de feridas.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f0c1702b2e_0_161"/>
          <p:cNvSpPr txBox="1"/>
          <p:nvPr/>
        </p:nvSpPr>
        <p:spPr>
          <a:xfrm>
            <a:off x="6927321" y="4251082"/>
            <a:ext cx="4668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PIRIZ, M.A. et al. Plantas medicinais 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processo de cicatrização de feridas: uma revisão de literatura. Rev. bras. plantas med. [online]. 2014, vol.16, n.3, pp.628-636. ISSN 1516-0572. Disponível em:  </a:t>
            </a:r>
            <a:r>
              <a:rPr b="1" lang="pt-BR" sz="16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https://doi.org/10.1590/1983-084X/12_178</a:t>
            </a: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gf0c1702b2e_0_161"/>
          <p:cNvSpPr txBox="1"/>
          <p:nvPr/>
        </p:nvSpPr>
        <p:spPr>
          <a:xfrm>
            <a:off x="649268" y="1325121"/>
            <a:ext cx="2661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f0c1702b2e_0_161"/>
          <p:cNvSpPr txBox="1"/>
          <p:nvPr/>
        </p:nvSpPr>
        <p:spPr>
          <a:xfrm>
            <a:off x="666554" y="3581112"/>
            <a:ext cx="5711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evidência científica sobre os efeitos das plantas medicinais e fitoterápicos no tratamento de feridas é comprovada por trabalhos científicos brasileiros e de outros países, com estudos pré-clínicos, estudos in vivo e estudos clínicos, que demonstram resultados eficazes, conforme apresentado no E-BOOK – Monografias Plantas Medicinais com Potencialidade para o Tratamento de Feridas.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f0c1702b2e_0_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19359" y="3237540"/>
            <a:ext cx="927173" cy="9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f0c1702b2e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7282" y="2493748"/>
            <a:ext cx="4253318" cy="342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f0c1702b2e_0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300" y="1935653"/>
            <a:ext cx="1116189" cy="111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f0c1702b2e_0_169"/>
          <p:cNvSpPr txBox="1"/>
          <p:nvPr/>
        </p:nvSpPr>
        <p:spPr>
          <a:xfrm>
            <a:off x="638710" y="1929771"/>
            <a:ext cx="60444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 área da Fitoterapia, como método terapêutico, conhecer o que pode ser usado e quando usar configura uma tarefa que requer conhecimento, experiência técnica, além de uma profunda dedicação profissional para que a relação custo/benefício seja alcançada.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sucesso do trabalho e a importância do tema constituem um expressivo desafio para o profissional da área de saúde, que pode incluir, em sua relação de produtos tópicos para o tratamento de feridas, o elenco de alguns fitoterápicos e plantas medicinais, avaliando seus efeitos e benefícios para o usuário.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f0c1702b2e_0_169"/>
          <p:cNvSpPr txBox="1"/>
          <p:nvPr/>
        </p:nvSpPr>
        <p:spPr>
          <a:xfrm>
            <a:off x="7401697" y="3823450"/>
            <a:ext cx="3578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tema, consulte 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AULA 1.2 – Introdução aos Estudos das Plantas Medicinais e Fitoterápicos - Conceitos Básicos.. Etapa 2 - Unidade 1.</a:t>
            </a:r>
            <a:endParaRPr b="1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gf0c1702b2e_0_169"/>
          <p:cNvSpPr txBox="1"/>
          <p:nvPr/>
        </p:nvSpPr>
        <p:spPr>
          <a:xfrm>
            <a:off x="599201" y="1323268"/>
            <a:ext cx="6568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A FITOTERAPIA COMO MÉTODO TERAPÊUTICO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gf0c1702b2e_0_157"/>
          <p:cNvGrpSpPr/>
          <p:nvPr/>
        </p:nvGrpSpPr>
        <p:grpSpPr>
          <a:xfrm>
            <a:off x="3319716" y="4681629"/>
            <a:ext cx="7694264" cy="1482082"/>
            <a:chOff x="3402361" y="4679290"/>
            <a:chExt cx="7694264" cy="1482082"/>
          </a:xfrm>
        </p:grpSpPr>
        <p:grpSp>
          <p:nvGrpSpPr>
            <p:cNvPr id="123" name="Google Shape;123;gf0c1702b2e_0_157"/>
            <p:cNvGrpSpPr/>
            <p:nvPr/>
          </p:nvGrpSpPr>
          <p:grpSpPr>
            <a:xfrm>
              <a:off x="8088661" y="4679290"/>
              <a:ext cx="3007964" cy="1482082"/>
              <a:chOff x="6720002" y="3716387"/>
              <a:chExt cx="4962818" cy="2445277"/>
            </a:xfrm>
          </p:grpSpPr>
          <p:pic>
            <p:nvPicPr>
              <p:cNvPr id="124" name="Google Shape;124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200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504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" name="Google Shape;126;gf0c1702b2e_0_157"/>
            <p:cNvGrpSpPr/>
            <p:nvPr/>
          </p:nvGrpSpPr>
          <p:grpSpPr>
            <a:xfrm>
              <a:off x="5866161" y="4679290"/>
              <a:ext cx="3007964" cy="1482082"/>
              <a:chOff x="6720002" y="3716387"/>
              <a:chExt cx="4962818" cy="2445277"/>
            </a:xfrm>
          </p:grpSpPr>
          <p:pic>
            <p:nvPicPr>
              <p:cNvPr id="127" name="Google Shape;127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200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504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" name="Google Shape;129;gf0c1702b2e_0_157"/>
            <p:cNvGrpSpPr/>
            <p:nvPr/>
          </p:nvGrpSpPr>
          <p:grpSpPr>
            <a:xfrm>
              <a:off x="3402361" y="4679290"/>
              <a:ext cx="3007964" cy="1482082"/>
              <a:chOff x="6720002" y="3716387"/>
              <a:chExt cx="4962818" cy="2445277"/>
            </a:xfrm>
          </p:grpSpPr>
          <p:pic>
            <p:nvPicPr>
              <p:cNvPr id="130" name="Google Shape;130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200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gf0c1702b2e_0_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50402" y="3716387"/>
                <a:ext cx="3032418" cy="2445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2" name="Google Shape;132;gf0c1702b2e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4156" y="4263246"/>
            <a:ext cx="927173" cy="9271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f0c1702b2e_0_157"/>
          <p:cNvSpPr txBox="1"/>
          <p:nvPr/>
        </p:nvSpPr>
        <p:spPr>
          <a:xfrm>
            <a:off x="1191089" y="2095398"/>
            <a:ext cx="9750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que você se aproprie e aprofunde mais desses conhecimentos, indicamos o Curso de Qualificação em Plantas Medicinais e Fitoterápicos na Atenção Básica, lançado pela Plataforma AVASUS, do Ministério da Saúde, que faz uma abordagem nas áreas de Botânica e de Fitoterapia aplicada nas diversas práticas clínicas e em outras racionalidades médicas, além de aspectos farmacêuticos e legislação, apresentando ainda programas sobre fitoterapia implantados em diversos municípios brasileiros.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0c1702b2e_0_157"/>
          <p:cNvSpPr txBox="1"/>
          <p:nvPr/>
        </p:nvSpPr>
        <p:spPr>
          <a:xfrm>
            <a:off x="3509232" y="5238048"/>
            <a:ext cx="704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Clique </a:t>
            </a:r>
            <a:r>
              <a:rPr b="1" lang="pt-BR" sz="16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 </a:t>
            </a: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acesse ao Curso de Qualificação em Plantas Medicinais e Fitoterápicos na Atenção Básica para aprofundar os seus estudos.</a:t>
            </a:r>
            <a:endParaRPr b="1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gf0c1702b2e_0_157"/>
          <p:cNvSpPr txBox="1"/>
          <p:nvPr/>
        </p:nvSpPr>
        <p:spPr>
          <a:xfrm>
            <a:off x="599201" y="1323268"/>
            <a:ext cx="6568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A FITOTERAPIA COMO MÉTODO TERAPÊUTICO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gf0c1702b2e_0_222"/>
          <p:cNvGrpSpPr/>
          <p:nvPr/>
        </p:nvGrpSpPr>
        <p:grpSpPr>
          <a:xfrm>
            <a:off x="720823" y="2241204"/>
            <a:ext cx="5374859" cy="4187898"/>
            <a:chOff x="6351874" y="2722125"/>
            <a:chExt cx="5043974" cy="4006408"/>
          </a:xfrm>
        </p:grpSpPr>
        <p:pic>
          <p:nvPicPr>
            <p:cNvPr id="142" name="Google Shape;142;gf0c1702b2e_0_2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51874" y="2722125"/>
              <a:ext cx="5043974" cy="3365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f0c1702b2e_0_222"/>
            <p:cNvSpPr txBox="1"/>
            <p:nvPr/>
          </p:nvSpPr>
          <p:spPr>
            <a:xfrm>
              <a:off x="6351876" y="6139633"/>
              <a:ext cx="5043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pt-BR" u="none" cap="none" strike="noStrike">
                  <a:solidFill>
                    <a:srgbClr val="191B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Imagem: babosa</a:t>
              </a:r>
              <a:endParaRPr b="0" i="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pt-BR" u="none" cap="none" strike="noStrike">
                  <a:solidFill>
                    <a:srgbClr val="191B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Fonte:  de </a:t>
              </a:r>
              <a:r>
                <a:rPr b="0" i="0" lang="pt-BR" u="sng" cap="none" strike="noStrike">
                  <a:solidFill>
                    <a:srgbClr val="191B26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PollyDot</a:t>
              </a:r>
              <a:r>
                <a:rPr b="0" i="0" lang="pt-BR" u="none" cap="none" strike="noStrike">
                  <a:solidFill>
                    <a:srgbClr val="191B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por </a:t>
              </a:r>
              <a:r>
                <a:rPr b="0" i="0" lang="pt-BR" u="sng" cap="none" strike="noStrike">
                  <a:solidFill>
                    <a:srgbClr val="191B26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Pixabay</a:t>
              </a:r>
              <a:r>
                <a:rPr b="0" i="0" lang="pt-BR" u="none" cap="none" strike="noStrike">
                  <a:solidFill>
                    <a:srgbClr val="191B26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4" name="Google Shape;144;gf0c1702b2e_0_222"/>
          <p:cNvSpPr/>
          <p:nvPr/>
        </p:nvSpPr>
        <p:spPr>
          <a:xfrm>
            <a:off x="6329497" y="2153575"/>
            <a:ext cx="52260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tratamento de feridas com plantas medicinais e fitoterápicos requer algumas considerações e orientações necessárias a serem observadas quando da escolha por essa área.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processo de limpeza das lesões realizado  antes da aplicação tópica de plantas medicinais e fitoterápico obedece às  técnicas já descritas na aula 3.5 – Limpeza e Desbridamento – Unidade 3 – Etapa 1 – seguindo a mesma orientação.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f0c1702b2e_0_222"/>
          <p:cNvSpPr txBox="1"/>
          <p:nvPr/>
        </p:nvSpPr>
        <p:spPr>
          <a:xfrm>
            <a:off x="614150" y="1296052"/>
            <a:ext cx="762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APLICAÇÃO DE PLANTAS MEDICINAIS E FITOTERÁPICOS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